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0" r:id="rId3"/>
    <p:sldId id="258" r:id="rId4"/>
    <p:sldId id="284" r:id="rId5"/>
    <p:sldId id="282" r:id="rId6"/>
    <p:sldId id="285" r:id="rId7"/>
    <p:sldId id="297" r:id="rId8"/>
    <p:sldId id="287" r:id="rId9"/>
    <p:sldId id="288" r:id="rId10"/>
    <p:sldId id="291" r:id="rId11"/>
    <p:sldId id="294" r:id="rId12"/>
    <p:sldId id="292" r:id="rId13"/>
    <p:sldId id="299" r:id="rId14"/>
    <p:sldId id="296" r:id="rId15"/>
    <p:sldId id="303" r:id="rId16"/>
    <p:sldId id="295" r:id="rId17"/>
    <p:sldId id="302" r:id="rId18"/>
    <p:sldId id="298" r:id="rId19"/>
    <p:sldId id="293" r:id="rId20"/>
    <p:sldId id="304" r:id="rId21"/>
    <p:sldId id="305" r:id="rId22"/>
    <p:sldId id="306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86"/>
    <p:restoredTop sz="48218"/>
  </p:normalViewPr>
  <p:slideViewPr>
    <p:cSldViewPr snapToGrid="0" snapToObjects="1">
      <p:cViewPr varScale="1">
        <p:scale>
          <a:sx n="71" d="100"/>
          <a:sy n="71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A6056-5A6F-0445-9B2C-A11AC2C37888}" type="datetimeFigureOut">
              <a:rPr lang="de-DE" smtClean="0"/>
              <a:t>20.11.18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4185D-FF42-8045-B24A-3BF3434B62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2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uril/react-basic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uril/react-basic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uril/react-basic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08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20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hlinkClick r:id="rId3"/>
              </a:rPr>
              <a:t>react-basics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8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hlinkClick r:id="rId3"/>
              </a:rPr>
              <a:t>react-basics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31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hlinkClick r:id="rId3"/>
              </a:rPr>
              <a:t>react-basics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8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1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48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1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Womit fangen wir an? </a:t>
            </a:r>
            <a:r>
              <a:rPr lang="de-DE" dirty="0" err="1"/>
              <a:t>Hello</a:t>
            </a:r>
            <a:r>
              <a:rPr lang="de-DE" dirty="0"/>
              <a:t> World natürlich!</a:t>
            </a:r>
          </a:p>
          <a:p>
            <a:r>
              <a:rPr lang="de-DE" dirty="0"/>
              <a:t>Ich schreibe meine </a:t>
            </a:r>
            <a:r>
              <a:rPr lang="de-DE" dirty="0" err="1"/>
              <a:t>React</a:t>
            </a:r>
            <a:r>
              <a:rPr lang="de-DE" dirty="0"/>
              <a:t>-Klasse als .</a:t>
            </a:r>
            <a:r>
              <a:rPr lang="de-DE" dirty="0" err="1"/>
              <a:t>tsx</a:t>
            </a:r>
            <a:endParaRPr lang="de-DE" dirty="0"/>
          </a:p>
          <a:p>
            <a:r>
              <a:rPr lang="de-DE" dirty="0"/>
              <a:t>Die Klammern symbolisieren ein </a:t>
            </a:r>
            <a:r>
              <a:rPr lang="de-DE" dirty="0" err="1"/>
              <a:t>React.createElement</a:t>
            </a:r>
            <a:r>
              <a:rPr lang="de-DE" dirty="0"/>
              <a:t> -&gt; Wozu das praktisch ist? Später </a:t>
            </a:r>
            <a:r>
              <a:rPr lang="de-DE" dirty="0">
                <a:sym typeface="Wingdings" pitchFamily="2" charset="2"/>
              </a:rPr>
              <a:t></a:t>
            </a:r>
          </a:p>
          <a:p>
            <a:r>
              <a:rPr lang="de-DE" dirty="0">
                <a:sym typeface="Wingdings" pitchFamily="2" charset="2"/>
              </a:rPr>
              <a:t>Die üblichen HTML-Tags (h1, div, p,...) sind </a:t>
            </a:r>
            <a:r>
              <a:rPr lang="de-DE" dirty="0" err="1">
                <a:sym typeface="Wingdings" pitchFamily="2" charset="2"/>
              </a:rPr>
              <a:t>beriets</a:t>
            </a:r>
            <a:r>
              <a:rPr lang="de-DE" dirty="0">
                <a:sym typeface="Wingdings" pitchFamily="2" charset="2"/>
              </a:rPr>
              <a:t> vordefiniert. Grundsätzlich gilt: </a:t>
            </a:r>
            <a:r>
              <a:rPr lang="de-DE" dirty="0" err="1">
                <a:sym typeface="Wingdings" pitchFamily="2" charset="2"/>
              </a:rPr>
              <a:t>React</a:t>
            </a:r>
            <a:r>
              <a:rPr lang="de-DE" dirty="0">
                <a:sym typeface="Wingdings" pitchFamily="2" charset="2"/>
              </a:rPr>
              <a:t> Klassen beginnen mit einem Großbuchstaben)</a:t>
            </a:r>
          </a:p>
          <a:p>
            <a:r>
              <a:rPr lang="de-DE" dirty="0">
                <a:sym typeface="Wingdings" pitchFamily="2" charset="2"/>
              </a:rPr>
              <a:t>Wir kriegen von außen eine Property rein (</a:t>
            </a:r>
            <a:r>
              <a:rPr lang="de-DE" dirty="0" err="1">
                <a:sym typeface="Wingdings" pitchFamily="2" charset="2"/>
              </a:rPr>
              <a:t>who</a:t>
            </a:r>
            <a:r>
              <a:rPr lang="de-DE" dirty="0">
                <a:sym typeface="Wingdings" pitchFamily="2" charset="2"/>
              </a:rPr>
              <a:t>). Dank </a:t>
            </a:r>
            <a:r>
              <a:rPr lang="de-DE" dirty="0" err="1">
                <a:sym typeface="Wingdings" pitchFamily="2" charset="2"/>
              </a:rPr>
              <a:t>Typescript</a:t>
            </a:r>
            <a:r>
              <a:rPr lang="de-DE" dirty="0">
                <a:sym typeface="Wingdings" pitchFamily="2" charset="2"/>
              </a:rPr>
              <a:t> haben wir Typisierung (zumindest während der Entwicklung) und können das auch </a:t>
            </a:r>
            <a:r>
              <a:rPr lang="de-DE" dirty="0" err="1">
                <a:sym typeface="Wingdings" pitchFamily="2" charset="2"/>
              </a:rPr>
              <a:t>enforcen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Index.html</a:t>
            </a:r>
            <a:r>
              <a:rPr lang="de-DE" dirty="0"/>
              <a:t> zeigen -&gt; div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 err="1"/>
              <a:t>Index.tsx</a:t>
            </a:r>
            <a:r>
              <a:rPr lang="de-DE" dirty="0"/>
              <a:t> zeigen -&gt; </a:t>
            </a:r>
            <a:r>
              <a:rPr lang="de-DE" dirty="0" err="1"/>
              <a:t>container</a:t>
            </a:r>
            <a:r>
              <a:rPr lang="de-DE" dirty="0"/>
              <a:t> wird gesucht -&gt; gefüllt mit </a:t>
            </a:r>
            <a:r>
              <a:rPr lang="de-DE" dirty="0" err="1"/>
              <a:t>React</a:t>
            </a:r>
            <a:endParaRPr lang="de-DE" dirty="0"/>
          </a:p>
          <a:p>
            <a:endParaRPr lang="de-DE" dirty="0"/>
          </a:p>
          <a:p>
            <a:r>
              <a:rPr lang="de-DE" dirty="0"/>
              <a:t>Ergebnis im Browser zeigen</a:t>
            </a:r>
          </a:p>
          <a:p>
            <a:endParaRPr lang="de-DE" dirty="0"/>
          </a:p>
          <a:p>
            <a:r>
              <a:rPr lang="de-DE" dirty="0"/>
              <a:t>Variable </a:t>
            </a:r>
            <a:r>
              <a:rPr lang="de-DE" dirty="0" err="1"/>
              <a:t>color</a:t>
            </a:r>
            <a:r>
              <a:rPr lang="de-DE" dirty="0"/>
              <a:t> hinzufügen: 3243F6</a:t>
            </a:r>
          </a:p>
          <a:p>
            <a:endParaRPr lang="de-DE" dirty="0"/>
          </a:p>
          <a:p>
            <a:r>
              <a:rPr lang="de-DE" dirty="0" err="1"/>
              <a:t>Tooling</a:t>
            </a:r>
            <a:r>
              <a:rPr lang="de-DE" dirty="0"/>
              <a:t> zeigen: </a:t>
            </a:r>
            <a:r>
              <a:rPr lang="de-DE" dirty="0" err="1"/>
              <a:t>React</a:t>
            </a:r>
            <a:r>
              <a:rPr lang="de-DE" dirty="0"/>
              <a:t> Developer Tools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4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Komponente erhält State</a:t>
            </a:r>
          </a:p>
          <a:p>
            <a:r>
              <a:rPr lang="de-DE" dirty="0"/>
              <a:t>State kann über </a:t>
            </a:r>
            <a:r>
              <a:rPr lang="de-DE" dirty="0" err="1"/>
              <a:t>prop</a:t>
            </a:r>
            <a:r>
              <a:rPr lang="de-DE" dirty="0"/>
              <a:t> gesetzt werden (muss es aber nicht!)</a:t>
            </a:r>
          </a:p>
          <a:p>
            <a:r>
              <a:rPr lang="de-DE" dirty="0"/>
              <a:t>State kann im nachhinein unabhängig von </a:t>
            </a:r>
            <a:r>
              <a:rPr lang="de-DE" dirty="0" err="1"/>
              <a:t>props</a:t>
            </a:r>
            <a:r>
              <a:rPr lang="de-DE" dirty="0"/>
              <a:t> sein</a:t>
            </a:r>
          </a:p>
          <a:p>
            <a:endParaRPr lang="de-DE" dirty="0"/>
          </a:p>
          <a:p>
            <a:r>
              <a:rPr lang="de-DE" dirty="0"/>
              <a:t>Updaten der </a:t>
            </a:r>
            <a:r>
              <a:rPr lang="de-DE" dirty="0" err="1"/>
              <a:t>Props</a:t>
            </a:r>
            <a:r>
              <a:rPr lang="de-DE" dirty="0"/>
              <a:t> oder des States führt zu einem </a:t>
            </a:r>
            <a:r>
              <a:rPr lang="de-DE" dirty="0" err="1"/>
              <a:t>ReRender</a:t>
            </a:r>
            <a:endParaRPr lang="de-DE" dirty="0"/>
          </a:p>
          <a:p>
            <a:endParaRPr lang="de-DE" dirty="0"/>
          </a:p>
          <a:p>
            <a:r>
              <a:rPr lang="de-DE" dirty="0"/>
              <a:t>Pages/</a:t>
            </a:r>
            <a:r>
              <a:rPr lang="de-DE" dirty="0" err="1"/>
              <a:t>FirstPage</a:t>
            </a:r>
            <a:r>
              <a:rPr lang="de-DE" dirty="0"/>
              <a:t> ist Beispiel für Komposition. Sieht deutlich hässlicher aus mit </a:t>
            </a:r>
            <a:r>
              <a:rPr lang="de-DE" dirty="0" err="1"/>
              <a:t>React.createElement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62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67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43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bietet mehrere LifeCycle-Methoden an</a:t>
            </a:r>
          </a:p>
          <a:p>
            <a:r>
              <a:rPr lang="de-DE" dirty="0" err="1"/>
              <a:t>Render</a:t>
            </a:r>
            <a:r>
              <a:rPr lang="de-DE" dirty="0"/>
              <a:t> kennt ihr schon</a:t>
            </a:r>
          </a:p>
          <a:p>
            <a:r>
              <a:rPr lang="de-DE" dirty="0"/>
              <a:t>Updates finden bei Änderung der </a:t>
            </a:r>
            <a:r>
              <a:rPr lang="de-DE" dirty="0" err="1"/>
              <a:t>props</a:t>
            </a:r>
            <a:r>
              <a:rPr lang="de-DE" dirty="0"/>
              <a:t>, des </a:t>
            </a:r>
            <a:r>
              <a:rPr lang="de-DE" dirty="0" err="1"/>
              <a:t>state</a:t>
            </a:r>
            <a:r>
              <a:rPr lang="de-DE" dirty="0"/>
              <a:t> und bei </a:t>
            </a:r>
            <a:r>
              <a:rPr lang="de-DE" dirty="0" err="1"/>
              <a:t>forceUpdate</a:t>
            </a:r>
            <a:r>
              <a:rPr lang="de-DE" dirty="0"/>
              <a:t>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4185D-FF42-8045-B24A-3BF3434B62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59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4" name="Picture 2" descr="ttps://www.gecko.de/typo3conf/ext/w3_base/Resources/Public/Img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701" y="6248400"/>
            <a:ext cx="1410129" cy="56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1802" y="6356350"/>
            <a:ext cx="11430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7625" y="6348433"/>
            <a:ext cx="7084177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026" name="Picture 2" descr="ttps://www.gecko.de/typo3conf/ext/w3_base/Resources/Public/Img/Logo.pn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871" y="6285663"/>
            <a:ext cx="1410129" cy="56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ußzeilenplatzhalter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uril/react-basics.git" TargetMode="External"/><Relationship Id="rId2" Type="http://schemas.openxmlformats.org/officeDocument/2006/relationships/hyperlink" Target="https://github.com/Aduril/react-basi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tutorial/tutorial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bx.js.org/" TargetMode="External"/><Relationship Id="rId5" Type="http://schemas.openxmlformats.org/officeDocument/2006/relationships/hyperlink" Target="https://typestyle.github.io/#/" TargetMode="External"/><Relationship Id="rId4" Type="http://schemas.openxmlformats.org/officeDocument/2006/relationships/hyperlink" Target="http://bradfrost.com/blog/post/atomic-web-desig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WebApp</a:t>
            </a:r>
            <a:r>
              <a:rPr lang="de-DE" dirty="0"/>
              <a:t>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mit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049108" y="6611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08099" y="6427149"/>
            <a:ext cx="14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Peter </a:t>
            </a:r>
            <a:r>
              <a:rPr lang="de-DE" dirty="0" err="1"/>
              <a:t>Melinat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6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DA6FF-4D24-D444-8AD3-248CB604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Praxis – Welche Probleme sehen wir?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9F25A-ABDF-B74C-8A0F-53CA682F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Wie bauen wir aus verschiedenen Komponenten eine Seite?</a:t>
            </a:r>
          </a:p>
          <a:p>
            <a:r>
              <a:rPr lang="de-DE" dirty="0"/>
              <a:t>Wie managen wir  den Zustand einer Komponente?</a:t>
            </a:r>
          </a:p>
          <a:p>
            <a:r>
              <a:rPr lang="de-DE" dirty="0"/>
              <a:t>Wie ändern wir Werte in der Eltern-Komponente?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22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DA6FF-4D24-D444-8AD3-248CB604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Praxis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9F25A-ABDF-B74C-8A0F-53CA682F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Wer mitmachen möchte: </a:t>
            </a:r>
          </a:p>
          <a:p>
            <a:pPr marL="0" indent="0">
              <a:buNone/>
            </a:pPr>
            <a:r>
              <a:rPr lang="de-DE" dirty="0">
                <a:latin typeface="Operator Mono Lig Medium" panose="02000009000000000000" pitchFamily="49" charset="0"/>
              </a:rPr>
              <a:t>	</a:t>
            </a:r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state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run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build</a:t>
            </a:r>
            <a:endParaRPr lang="de-DE" dirty="0">
              <a:latin typeface="Operator Mono Lig Medium" panose="02000009000000000000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1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DA6FF-4D24-D444-8AD3-248CB604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Praxis – Was haben wir gesehen?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9F25A-ABDF-B74C-8A0F-53CA682F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Mit Hilfe des States können wir den Status von Komponenten festhalten</a:t>
            </a:r>
          </a:p>
          <a:p>
            <a:r>
              <a:rPr lang="de-DE" dirty="0"/>
              <a:t>Wir können Komponenten sehr übersichtlich orchestrieren</a:t>
            </a:r>
          </a:p>
          <a:p>
            <a:r>
              <a:rPr lang="de-DE" dirty="0"/>
              <a:t>Änderungen an darüber liegenden Komponenten müssen über Funktionen durchgegeben werden</a:t>
            </a:r>
          </a:p>
        </p:txBody>
      </p:sp>
    </p:spTree>
    <p:extLst>
      <p:ext uri="{BB962C8B-B14F-4D97-AF65-F5344CB8AC3E}">
        <p14:creationId xmlns:p14="http://schemas.microsoft.com/office/powerpoint/2010/main" val="29597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ttps://superluminar.io/b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76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57D397-6909-C54B-8256-2AD9D36A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Raus aus den Basics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F81A3-34A1-8C49-B0F6-BE3DE12EA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Rein in die Details</a:t>
            </a:r>
          </a:p>
        </p:txBody>
      </p:sp>
    </p:spTree>
    <p:extLst>
      <p:ext uri="{BB962C8B-B14F-4D97-AF65-F5344CB8AC3E}">
        <p14:creationId xmlns:p14="http://schemas.microsoft.com/office/powerpoint/2010/main" val="330486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1B844A-7BE5-884D-A079-474D950F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aktualisiere ich meine Komponente?</a:t>
            </a:r>
          </a:p>
        </p:txBody>
      </p:sp>
    </p:spTree>
    <p:extLst>
      <p:ext uri="{BB962C8B-B14F-4D97-AF65-F5344CB8AC3E}">
        <p14:creationId xmlns:p14="http://schemas.microsoft.com/office/powerpoint/2010/main" val="235109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F2EA4-B72D-6B41-997F-F6F7CC11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LifeCycle 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C2E10-3324-DA48-BF23-5BC736044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931" y="2666999"/>
            <a:ext cx="3661431" cy="3124201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 err="1"/>
              <a:t>Mounting</a:t>
            </a:r>
            <a:endParaRPr lang="de-DE" dirty="0"/>
          </a:p>
          <a:p>
            <a:r>
              <a:rPr lang="de-DE" dirty="0" err="1"/>
              <a:t>constructor</a:t>
            </a:r>
            <a:r>
              <a:rPr lang="de-DE" dirty="0"/>
              <a:t>()</a:t>
            </a:r>
          </a:p>
          <a:p>
            <a:r>
              <a:rPr lang="de-DE" dirty="0" err="1"/>
              <a:t>render</a:t>
            </a:r>
            <a:r>
              <a:rPr lang="de-DE" dirty="0"/>
              <a:t>() </a:t>
            </a:r>
          </a:p>
          <a:p>
            <a:r>
              <a:rPr lang="de-DE" dirty="0" err="1"/>
              <a:t>componentDidMount</a:t>
            </a:r>
            <a:r>
              <a:rPr lang="de-DE" dirty="0"/>
              <a:t>()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8380965-9419-3447-9C71-8A1F7ADA3C39}"/>
              </a:ext>
            </a:extLst>
          </p:cNvPr>
          <p:cNvSpPr txBox="1">
            <a:spLocks/>
          </p:cNvSpPr>
          <p:nvPr/>
        </p:nvSpPr>
        <p:spPr>
          <a:xfrm>
            <a:off x="4810211" y="2658038"/>
            <a:ext cx="3661431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Updating</a:t>
            </a:r>
            <a:endParaRPr lang="de-DE" dirty="0"/>
          </a:p>
          <a:p>
            <a:r>
              <a:rPr lang="de-DE" dirty="0" err="1"/>
              <a:t>render</a:t>
            </a:r>
            <a:r>
              <a:rPr lang="de-DE" dirty="0"/>
              <a:t>() </a:t>
            </a:r>
          </a:p>
          <a:p>
            <a:r>
              <a:rPr lang="de-DE" dirty="0" err="1"/>
              <a:t>componentDidMount</a:t>
            </a:r>
            <a:r>
              <a:rPr lang="de-DE" dirty="0"/>
              <a:t>()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8FE983-7962-C74E-9421-37C49F5CC0E9}"/>
              </a:ext>
            </a:extLst>
          </p:cNvPr>
          <p:cNvSpPr txBox="1"/>
          <p:nvPr/>
        </p:nvSpPr>
        <p:spPr>
          <a:xfrm>
            <a:off x="2474259" y="6488668"/>
            <a:ext cx="728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 Es gibt noch mehr </a:t>
            </a:r>
            <a:r>
              <a:rPr lang="de-DE" dirty="0" err="1"/>
              <a:t>LifeCylce</a:t>
            </a:r>
            <a:r>
              <a:rPr lang="de-DE" dirty="0"/>
              <a:t> Methoden, aber das hier sind die wichtigsten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526BA3-521D-3A47-A363-E6AB34D43039}"/>
              </a:ext>
            </a:extLst>
          </p:cNvPr>
          <p:cNvSpPr txBox="1"/>
          <p:nvPr/>
        </p:nvSpPr>
        <p:spPr>
          <a:xfrm>
            <a:off x="5665694" y="12644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EC05041-C4BC-E441-9122-73710D56702E}"/>
              </a:ext>
            </a:extLst>
          </p:cNvPr>
          <p:cNvSpPr txBox="1">
            <a:spLocks/>
          </p:cNvSpPr>
          <p:nvPr/>
        </p:nvSpPr>
        <p:spPr>
          <a:xfrm>
            <a:off x="3585882" y="4942474"/>
            <a:ext cx="4267200" cy="2771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Unmounting</a:t>
            </a:r>
            <a:endParaRPr lang="de-DE" dirty="0"/>
          </a:p>
          <a:p>
            <a:r>
              <a:rPr lang="de-DE" dirty="0"/>
              <a:t>c	</a:t>
            </a:r>
            <a:r>
              <a:rPr lang="de-DE" dirty="0" err="1"/>
              <a:t>omponentWillUnmount</a:t>
            </a:r>
            <a:r>
              <a:rPr lang="de-DE" dirty="0"/>
              <a:t>()</a:t>
            </a:r>
          </a:p>
        </p:txBody>
      </p:sp>
      <p:sp>
        <p:nvSpPr>
          <p:cNvPr id="9" name="Gebogener Pfeil 8">
            <a:extLst>
              <a:ext uri="{FF2B5EF4-FFF2-40B4-BE49-F238E27FC236}">
                <a16:creationId xmlns:a16="http://schemas.microsoft.com/office/drawing/2014/main" id="{160F6F0F-748E-1246-809F-2D0C6A64B639}"/>
              </a:ext>
            </a:extLst>
          </p:cNvPr>
          <p:cNvSpPr/>
          <p:nvPr/>
        </p:nvSpPr>
        <p:spPr>
          <a:xfrm rot="5400000">
            <a:off x="4643923" y="3311116"/>
            <a:ext cx="2303925" cy="1971350"/>
          </a:xfrm>
          <a:prstGeom prst="circularArrow">
            <a:avLst>
              <a:gd name="adj1" fmla="val 6987"/>
              <a:gd name="adj2" fmla="val 1142319"/>
              <a:gd name="adj3" fmla="val 20525169"/>
              <a:gd name="adj4" fmla="val 15999177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Gebogener Pfeil 9">
            <a:extLst>
              <a:ext uri="{FF2B5EF4-FFF2-40B4-BE49-F238E27FC236}">
                <a16:creationId xmlns:a16="http://schemas.microsoft.com/office/drawing/2014/main" id="{250B484B-14BA-8040-9B13-59443FF718C0}"/>
              </a:ext>
            </a:extLst>
          </p:cNvPr>
          <p:cNvSpPr/>
          <p:nvPr/>
        </p:nvSpPr>
        <p:spPr>
          <a:xfrm rot="-960000">
            <a:off x="299643" y="2060958"/>
            <a:ext cx="5129271" cy="2244584"/>
          </a:xfrm>
          <a:prstGeom prst="circularArrow">
            <a:avLst>
              <a:gd name="adj1" fmla="val 5531"/>
              <a:gd name="adj2" fmla="val 530990"/>
              <a:gd name="adj3" fmla="val 20916157"/>
              <a:gd name="adj4" fmla="val 13843248"/>
              <a:gd name="adj5" fmla="val 11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Gebogener Pfeil 10">
            <a:extLst>
              <a:ext uri="{FF2B5EF4-FFF2-40B4-BE49-F238E27FC236}">
                <a16:creationId xmlns:a16="http://schemas.microsoft.com/office/drawing/2014/main" id="{55C35D5A-DF56-F741-867F-BA37FA740B4D}"/>
              </a:ext>
            </a:extLst>
          </p:cNvPr>
          <p:cNvSpPr/>
          <p:nvPr/>
        </p:nvSpPr>
        <p:spPr>
          <a:xfrm rot="10680000">
            <a:off x="983959" y="3505871"/>
            <a:ext cx="3827908" cy="1971350"/>
          </a:xfrm>
          <a:prstGeom prst="circularArrow">
            <a:avLst>
              <a:gd name="adj1" fmla="val 5923"/>
              <a:gd name="adj2" fmla="val 782858"/>
              <a:gd name="adj3" fmla="val 20524458"/>
              <a:gd name="adj4" fmla="val 15999177"/>
              <a:gd name="adj5" fmla="val 15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98ECCB-878A-E54C-B6E0-CEAAA2FFD269}"/>
              </a:ext>
            </a:extLst>
          </p:cNvPr>
          <p:cNvSpPr/>
          <p:nvPr/>
        </p:nvSpPr>
        <p:spPr>
          <a:xfrm>
            <a:off x="7680568" y="2115233"/>
            <a:ext cx="415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lifecycle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run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build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01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4" grpId="2"/>
      <p:bldP spid="5" grpId="0"/>
      <p:bldP spid="6" grpId="0"/>
      <p:bldP spid="7" grpId="0"/>
      <p:bldP spid="7" grpId="1"/>
      <p:bldP spid="9" grpId="0" animBg="1"/>
      <p:bldP spid="10" grpId="0" animBg="1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1B844A-7BE5-884D-A079-474D950F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style ich meine Komponente?</a:t>
            </a:r>
          </a:p>
        </p:txBody>
      </p:sp>
    </p:spTree>
    <p:extLst>
      <p:ext uri="{BB962C8B-B14F-4D97-AF65-F5344CB8AC3E}">
        <p14:creationId xmlns:p14="http://schemas.microsoft.com/office/powerpoint/2010/main" val="391172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9A7BA-FAC6-AE47-AA78-E85D83AF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395A5B-434A-2942-ACF0-977E20C0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Erlaubt CSS in Seiten zu gießen</a:t>
            </a:r>
          </a:p>
          <a:p>
            <a:r>
              <a:rPr lang="de-DE" dirty="0"/>
              <a:t>Benutzung von </a:t>
            </a:r>
            <a:r>
              <a:rPr lang="de-DE" dirty="0" err="1"/>
              <a:t>MediaQueries</a:t>
            </a:r>
            <a:r>
              <a:rPr lang="de-DE" dirty="0"/>
              <a:t>, </a:t>
            </a:r>
            <a:r>
              <a:rPr lang="de-DE" dirty="0" err="1"/>
              <a:t>Animations</a:t>
            </a:r>
            <a:r>
              <a:rPr lang="de-DE" dirty="0"/>
              <a:t>, etc.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7B248B-A541-7146-BF24-C78755DF4A70}"/>
              </a:ext>
            </a:extLst>
          </p:cNvPr>
          <p:cNvSpPr/>
          <p:nvPr/>
        </p:nvSpPr>
        <p:spPr>
          <a:xfrm>
            <a:off x="1484310" y="2482333"/>
            <a:ext cx="638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typestyle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run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build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950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B266-EB8E-DA43-985D-69F46E5A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C98F3-5E45-BA42-9B05-104DEDF8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7247314" cy="3124201"/>
          </a:xfrm>
        </p:spPr>
        <p:txBody>
          <a:bodyPr anchor="t">
            <a:normAutofit/>
          </a:bodyPr>
          <a:lstStyle/>
          <a:p>
            <a:r>
              <a:rPr lang="de-DE" dirty="0">
                <a:sym typeface="Wingdings" pitchFamily="2" charset="2"/>
              </a:rPr>
              <a:t>Wer sich traut:</a:t>
            </a:r>
          </a:p>
          <a:p>
            <a:pPr lvl="1"/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tictactoe-messy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Schöner in:</a:t>
            </a:r>
          </a:p>
          <a:p>
            <a:pPr lvl="1"/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tictactoe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6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4CDFD-96F1-D244-859A-A29B4DA0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mitmachen: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4E7EEC-09F0-8D4C-AA9D-299D4A3E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de-DE" dirty="0"/>
              <a:t>Geht auf </a:t>
            </a:r>
            <a:r>
              <a:rPr lang="de-DE" dirty="0">
                <a:hlinkClick r:id="rId2"/>
              </a:rPr>
              <a:t>https://github.com/Aduril/react-basics</a:t>
            </a:r>
            <a:endParaRPr lang="de-DE" dirty="0"/>
          </a:p>
          <a:p>
            <a:r>
              <a:rPr lang="de-DE" dirty="0"/>
              <a:t>Installiert euch ein </a:t>
            </a:r>
            <a:r>
              <a:rPr lang="de-DE" dirty="0" err="1"/>
              <a:t>node.js</a:t>
            </a:r>
            <a:r>
              <a:rPr lang="de-DE" dirty="0"/>
              <a:t> &gt; 8.10</a:t>
            </a:r>
          </a:p>
          <a:p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 –</a:t>
            </a:r>
            <a:r>
              <a:rPr lang="de-DE" dirty="0" err="1">
                <a:latin typeface="Operator Mono Lig Medium" panose="02000009000000000000" pitchFamily="49" charset="0"/>
              </a:rPr>
              <a:t>g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webpack</a:t>
            </a:r>
            <a:r>
              <a:rPr lang="de-DE" dirty="0">
                <a:latin typeface="Operator Mono Lig Medium" panose="02000009000000000000" pitchFamily="49" charset="0"/>
              </a:rPr>
              <a:t> webpack-cli</a:t>
            </a:r>
            <a:endParaRPr lang="de-DE" dirty="0"/>
          </a:p>
          <a:p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clone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>
                <a:latin typeface="Operator Mono Lig Medium" panose="02000009000000000000" pitchFamily="49" charset="0"/>
                <a:hlinkClick r:id="rId3"/>
              </a:rPr>
              <a:t>https://github.com/Aduril/react-basics.git</a:t>
            </a:r>
            <a:endParaRPr lang="de-DE" dirty="0">
              <a:latin typeface="Operator Mono Lig Medium" panose="02000009000000000000" pitchFamily="49" charset="0"/>
            </a:endParaRPr>
          </a:p>
          <a:p>
            <a:r>
              <a:rPr lang="de-DE" dirty="0">
                <a:latin typeface="Operator Mono Lig Medium" panose="02000009000000000000" pitchFamily="49" charset="0"/>
              </a:rPr>
              <a:t>cd </a:t>
            </a:r>
            <a:r>
              <a:rPr lang="de-DE" dirty="0" err="1">
                <a:latin typeface="Operator Mono Lig Medium" panose="02000009000000000000" pitchFamily="49" charset="0"/>
              </a:rPr>
              <a:t>react</a:t>
            </a:r>
            <a:r>
              <a:rPr lang="de-DE" dirty="0">
                <a:latin typeface="Operator Mono Lig Medium" panose="02000009000000000000" pitchFamily="49" charset="0"/>
              </a:rPr>
              <a:t>-basic</a:t>
            </a:r>
          </a:p>
          <a:p>
            <a:endParaRPr lang="de-DE" dirty="0">
              <a:latin typeface="Operator Mono Lig Medium" panose="02000009000000000000" pitchFamily="49" charset="0"/>
            </a:endParaRPr>
          </a:p>
          <a:p>
            <a:pPr marL="0" indent="0">
              <a:buNone/>
            </a:pPr>
            <a:r>
              <a:rPr lang="de-DE" dirty="0"/>
              <a:t>Wenn ihr nichts dabei habt: Alle Beispiele sind in dem </a:t>
            </a:r>
            <a:r>
              <a:rPr lang="de-DE" dirty="0" err="1"/>
              <a:t>Repo</a:t>
            </a:r>
            <a:r>
              <a:rPr lang="de-DE" dirty="0"/>
              <a:t> drin und bleiben auch öffentlich.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944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1B844A-7BE5-884D-A079-474D950F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319" y="2666999"/>
            <a:ext cx="9297708" cy="2110382"/>
          </a:xfrm>
        </p:spPr>
        <p:txBody>
          <a:bodyPr/>
          <a:lstStyle/>
          <a:p>
            <a:r>
              <a:rPr lang="de-DE" dirty="0"/>
              <a:t>Wie ich das Flackern meiner Komponente?</a:t>
            </a:r>
          </a:p>
        </p:txBody>
      </p:sp>
    </p:spTree>
    <p:extLst>
      <p:ext uri="{BB962C8B-B14F-4D97-AF65-F5344CB8AC3E}">
        <p14:creationId xmlns:p14="http://schemas.microsoft.com/office/powerpoint/2010/main" val="173684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1B844A-7BE5-884D-A079-474D950F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2666999"/>
            <a:ext cx="10642415" cy="2110382"/>
          </a:xfrm>
        </p:spPr>
        <p:txBody>
          <a:bodyPr/>
          <a:lstStyle/>
          <a:p>
            <a:r>
              <a:rPr lang="de-DE" dirty="0"/>
              <a:t>Wie hänge ich meine Komponente in eine Route?</a:t>
            </a:r>
          </a:p>
        </p:txBody>
      </p:sp>
    </p:spTree>
    <p:extLst>
      <p:ext uri="{BB962C8B-B14F-4D97-AF65-F5344CB8AC3E}">
        <p14:creationId xmlns:p14="http://schemas.microsoft.com/office/powerpoint/2010/main" val="316319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1B844A-7BE5-884D-A079-474D950F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2666999"/>
            <a:ext cx="10642415" cy="2110382"/>
          </a:xfrm>
        </p:spPr>
        <p:txBody>
          <a:bodyPr/>
          <a:lstStyle/>
          <a:p>
            <a:r>
              <a:rPr lang="de-DE" dirty="0"/>
              <a:t>Wie übergebe ich Path-/Query-Parameter?</a:t>
            </a:r>
          </a:p>
        </p:txBody>
      </p:sp>
    </p:spTree>
    <p:extLst>
      <p:ext uri="{BB962C8B-B14F-4D97-AF65-F5344CB8AC3E}">
        <p14:creationId xmlns:p14="http://schemas.microsoft.com/office/powerpoint/2010/main" val="264576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6989DBC-D333-EE44-8B6C-E60AE8540FD7}"/>
              </a:ext>
            </a:extLst>
          </p:cNvPr>
          <p:cNvSpPr txBox="1"/>
          <p:nvPr/>
        </p:nvSpPr>
        <p:spPr>
          <a:xfrm>
            <a:off x="1484311" y="3621742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master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run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dev:ssr</a:t>
            </a:r>
            <a:endParaRPr lang="de-DE" dirty="0">
              <a:latin typeface="Operator Mono Lig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28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B266-EB8E-DA43-985D-69F46E5A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muss ich </a:t>
            </a:r>
            <a:r>
              <a:rPr lang="de-DE" dirty="0" err="1"/>
              <a:t>googlen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C98F3-5E45-BA42-9B05-104DEDF8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7247314" cy="3124201"/>
          </a:xfrm>
        </p:spPr>
        <p:txBody>
          <a:bodyPr anchor="t">
            <a:normAutofit/>
          </a:bodyPr>
          <a:lstStyle/>
          <a:p>
            <a:r>
              <a:rPr lang="de-DE" dirty="0">
                <a:sym typeface="Wingdings" pitchFamily="2" charset="2"/>
              </a:rPr>
              <a:t>Die Basics könnt ihr jetzt ja </a:t>
            </a:r>
          </a:p>
          <a:p>
            <a:r>
              <a:rPr lang="de-DE" dirty="0">
                <a:sym typeface="Wingdings" pitchFamily="2" charset="2"/>
              </a:rPr>
              <a:t>Weiterführende Links:</a:t>
            </a:r>
          </a:p>
          <a:p>
            <a:pPr lvl="1"/>
            <a:r>
              <a:rPr lang="de-DE" dirty="0">
                <a:sym typeface="Wingdings" pitchFamily="2" charset="2"/>
                <a:hlinkClick r:id="rId3"/>
              </a:rPr>
              <a:t>React-Tutorial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 err="1">
                <a:sym typeface="Wingdings" pitchFamily="2" charset="2"/>
                <a:hlinkClick r:id="rId4"/>
              </a:rPr>
              <a:t>Atomic</a:t>
            </a:r>
            <a:r>
              <a:rPr lang="de-DE" dirty="0">
                <a:sym typeface="Wingdings" pitchFamily="2" charset="2"/>
                <a:hlinkClick r:id="rId4"/>
              </a:rPr>
              <a:t> Design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 err="1">
                <a:sym typeface="Wingdings" pitchFamily="2" charset="2"/>
                <a:hlinkClick r:id="rId5"/>
              </a:rPr>
              <a:t>Typestyle</a:t>
            </a:r>
            <a:r>
              <a:rPr lang="de-DE" dirty="0">
                <a:sym typeface="Wingdings" pitchFamily="2" charset="2"/>
                <a:hlinkClick r:id="rId5"/>
              </a:rPr>
              <a:t>-Doku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 err="1">
                <a:sym typeface="Wingdings" pitchFamily="2" charset="2"/>
                <a:hlinkClick r:id="rId6"/>
              </a:rPr>
              <a:t>MobX</a:t>
            </a:r>
            <a:r>
              <a:rPr lang="de-DE" dirty="0">
                <a:sym typeface="Wingdings" pitchFamily="2" charset="2"/>
                <a:hlinkClick r:id="rId6"/>
              </a:rPr>
              <a:t> für State-Management</a:t>
            </a:r>
            <a:endParaRPr lang="de-DE" dirty="0">
              <a:sym typeface="Wingdings" pitchFamily="2" charset="2"/>
            </a:endParaRPr>
          </a:p>
          <a:p>
            <a:pPr lvl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latin typeface="Operator Mono Lig Medium" panose="02000009000000000000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74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Wer bin ich?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 Seit 3 Jahren bei Gecko</a:t>
            </a:r>
          </a:p>
          <a:p>
            <a:r>
              <a:rPr lang="de-DE" dirty="0"/>
              <a:t>Zuvor: Einige kleinere Projekte mit Webtechnologien</a:t>
            </a:r>
          </a:p>
          <a:p>
            <a:r>
              <a:rPr lang="de-DE" dirty="0"/>
              <a:t>Seit zwei Jahren maßgeblich </a:t>
            </a:r>
            <a:r>
              <a:rPr lang="de-DE" dirty="0" err="1"/>
              <a:t>NodeJS</a:t>
            </a:r>
            <a:r>
              <a:rPr lang="de-DE" dirty="0"/>
              <a:t>-Entwickler</a:t>
            </a:r>
          </a:p>
          <a:p>
            <a:r>
              <a:rPr lang="de-DE" dirty="0"/>
              <a:t>Frameworks:</a:t>
            </a:r>
          </a:p>
          <a:p>
            <a:pPr lvl="1"/>
            <a:r>
              <a:rPr lang="de-DE" dirty="0"/>
              <a:t>(AWS) </a:t>
            </a:r>
            <a:r>
              <a:rPr lang="de-DE" dirty="0" err="1"/>
              <a:t>Serverless</a:t>
            </a:r>
            <a:endParaRPr lang="de-DE" dirty="0"/>
          </a:p>
          <a:p>
            <a:pPr lvl="1"/>
            <a:r>
              <a:rPr lang="de-DE" dirty="0" err="1"/>
              <a:t>Vuejs</a:t>
            </a:r>
            <a:endParaRPr lang="de-DE" dirty="0"/>
          </a:p>
          <a:p>
            <a:pPr lvl="1"/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6283" y="2667000"/>
            <a:ext cx="467032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8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89064-51C7-1949-A863-C19C5B8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Zahlen und Fakten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670021-D250-4545-B715-DDEEDD8EA4A3}"/>
              </a:ext>
            </a:extLst>
          </p:cNvPr>
          <p:cNvSpPr txBox="1"/>
          <p:nvPr/>
        </p:nvSpPr>
        <p:spPr>
          <a:xfrm>
            <a:off x="4334229" y="5395272"/>
            <a:ext cx="43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Google Trends – </a:t>
            </a:r>
            <a:r>
              <a:rPr lang="de-DE" dirty="0" err="1"/>
              <a:t>React</a:t>
            </a:r>
            <a:r>
              <a:rPr lang="de-DE" dirty="0"/>
              <a:t> vs. Angular vs. </a:t>
            </a:r>
            <a:r>
              <a:rPr lang="de-DE" dirty="0" err="1"/>
              <a:t>Vue.js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AE5941-8564-7E4E-B5A1-7E8FFEB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98258"/>
            <a:ext cx="10972800" cy="22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89064-51C7-1949-A863-C19C5B8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Zahlen und Fakten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88E7A-2B60-FE4B-A000-1CFD5D17B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420101" cy="3124201"/>
          </a:xfrm>
        </p:spPr>
        <p:txBody>
          <a:bodyPr anchor="t"/>
          <a:lstStyle/>
          <a:p>
            <a:r>
              <a:rPr lang="de-DE" dirty="0"/>
              <a:t>Existiert seit 2013</a:t>
            </a:r>
          </a:p>
          <a:p>
            <a:r>
              <a:rPr lang="de-DE" dirty="0"/>
              <a:t>Frontend-Library</a:t>
            </a:r>
          </a:p>
          <a:p>
            <a:r>
              <a:rPr lang="de-DE" dirty="0"/>
              <a:t>Entwickelt von Facebook</a:t>
            </a:r>
          </a:p>
        </p:txBody>
      </p:sp>
      <p:pic>
        <p:nvPicPr>
          <p:cNvPr id="12" name="Picture 4" descr="https://cdn-images-1.medium.com/max/1600/1*Zsfr-vAuQXc95A7j1ebyEg.png">
            <a:extLst>
              <a:ext uri="{FF2B5EF4-FFF2-40B4-BE49-F238E27FC236}">
                <a16:creationId xmlns:a16="http://schemas.microsoft.com/office/drawing/2014/main" id="{FB1B0AAD-C779-0A43-9F35-28AE6A2D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11" y="1941282"/>
            <a:ext cx="6162741" cy="369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7EBCA3-6087-C747-B6A3-3FCDAD94776E}"/>
              </a:ext>
            </a:extLst>
          </p:cNvPr>
          <p:cNvSpPr txBox="1"/>
          <p:nvPr/>
        </p:nvSpPr>
        <p:spPr>
          <a:xfrm>
            <a:off x="6314857" y="5679270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Stellenausschreibungen auf </a:t>
            </a:r>
            <a:r>
              <a:rPr lang="de-DE" dirty="0" err="1"/>
              <a:t>indeed.com</a:t>
            </a:r>
            <a:r>
              <a:rPr lang="de-DE" dirty="0"/>
              <a:t>, Dezember 17</a:t>
            </a:r>
          </a:p>
        </p:txBody>
      </p:sp>
    </p:spTree>
    <p:extLst>
      <p:ext uri="{BB962C8B-B14F-4D97-AF65-F5344CB8AC3E}">
        <p14:creationId xmlns:p14="http://schemas.microsoft.com/office/powerpoint/2010/main" val="35748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F9B8A-74FE-DC43-BA02-5136A25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82264-DBBF-0049-B8F5-3B8DBEF88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021640" cy="3124201"/>
          </a:xfrm>
        </p:spPr>
        <p:txBody>
          <a:bodyPr anchor="t">
            <a:normAutofit lnSpcReduction="10000"/>
          </a:bodyPr>
          <a:lstStyle/>
          <a:p>
            <a:r>
              <a:rPr lang="de-DE" dirty="0" err="1"/>
              <a:t>VirtualDOM</a:t>
            </a:r>
            <a:endParaRPr lang="de-DE" dirty="0"/>
          </a:p>
          <a:p>
            <a:r>
              <a:rPr lang="de-DE" dirty="0"/>
              <a:t>Kapselung und Wiederverwendbarkeit</a:t>
            </a:r>
          </a:p>
          <a:p>
            <a:r>
              <a:rPr lang="de-DE" dirty="0"/>
              <a:t>LifeCycle-Methoden</a:t>
            </a:r>
          </a:p>
          <a:p>
            <a:r>
              <a:rPr lang="de-DE" dirty="0"/>
              <a:t>Sehr gut integrierbar mit JSX und </a:t>
            </a:r>
            <a:r>
              <a:rPr lang="de-DE" dirty="0" err="1"/>
              <a:t>Typescript</a:t>
            </a:r>
            <a:r>
              <a:rPr lang="de-DE" dirty="0"/>
              <a:t> -&gt; TSX</a:t>
            </a:r>
          </a:p>
          <a:p>
            <a:r>
              <a:rPr lang="de-DE" dirty="0"/>
              <a:t>Kein zentrales State Management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461FAA-DA11-E341-A757-9AA54BB2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4" y="2666999"/>
            <a:ext cx="5916706" cy="30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57D397-6909-C54B-8256-2AD9D36A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 in die Basics</a:t>
            </a:r>
          </a:p>
        </p:txBody>
      </p:sp>
    </p:spTree>
    <p:extLst>
      <p:ext uri="{BB962C8B-B14F-4D97-AF65-F5344CB8AC3E}">
        <p14:creationId xmlns:p14="http://schemas.microsoft.com/office/powerpoint/2010/main" val="117540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C6481-03FE-4F4E-892C-2CA8C22F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Praxis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AEA42-5FC9-0547-8154-154BBEB9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dirty="0"/>
              <a:t>Wer mitmachen möchte: </a:t>
            </a:r>
          </a:p>
          <a:p>
            <a:pPr marL="0" indent="0">
              <a:buNone/>
            </a:pPr>
            <a:r>
              <a:rPr lang="de-DE" dirty="0">
                <a:latin typeface="Operator Mono Lig Medium" panose="02000009000000000000" pitchFamily="49" charset="0"/>
              </a:rPr>
              <a:t>	</a:t>
            </a:r>
            <a:r>
              <a:rPr lang="de-DE" dirty="0" err="1">
                <a:latin typeface="Operator Mono Lig Medium" panose="02000009000000000000" pitchFamily="49" charset="0"/>
              </a:rPr>
              <a:t>git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checkout</a:t>
            </a:r>
            <a:r>
              <a:rPr lang="de-DE" dirty="0">
                <a:latin typeface="Operator Mono Lig Medium" panose="02000009000000000000" pitchFamily="49" charset="0"/>
              </a:rPr>
              <a:t> tags/</a:t>
            </a:r>
            <a:r>
              <a:rPr lang="de-DE" dirty="0" err="1">
                <a:latin typeface="Operator Mono Lig Medium" panose="02000009000000000000" pitchFamily="49" charset="0"/>
              </a:rPr>
              <a:t>basic</a:t>
            </a:r>
            <a:r>
              <a:rPr lang="de-DE" dirty="0">
                <a:latin typeface="Operator Mono Lig Medium" panose="02000009000000000000" pitchFamily="49" charset="0"/>
              </a:rPr>
              <a:t>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i; </a:t>
            </a:r>
            <a:r>
              <a:rPr lang="de-DE" dirty="0" err="1">
                <a:latin typeface="Operator Mono Lig Medium" panose="02000009000000000000" pitchFamily="49" charset="0"/>
              </a:rPr>
              <a:t>npm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run</a:t>
            </a:r>
            <a:r>
              <a:rPr lang="de-DE" dirty="0">
                <a:latin typeface="Operator Mono Lig Medium" panose="02000009000000000000" pitchFamily="49" charset="0"/>
              </a:rPr>
              <a:t> </a:t>
            </a:r>
            <a:r>
              <a:rPr lang="de-DE" dirty="0" err="1">
                <a:latin typeface="Operator Mono Lig Medium" panose="02000009000000000000" pitchFamily="49" charset="0"/>
              </a:rPr>
              <a:t>build</a:t>
            </a:r>
            <a:endParaRPr lang="de-DE" dirty="0">
              <a:latin typeface="Operator Mono Lig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2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DA6FF-4D24-D444-8AD3-248CB604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Praxis – Was haben wir gesehen?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9F25A-ABDF-B74C-8A0F-53CA682F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Properties können eingegeben werden</a:t>
            </a:r>
          </a:p>
          <a:p>
            <a:r>
              <a:rPr lang="de-DE" dirty="0"/>
              <a:t>&lt;&gt;&lt;/&gt; === </a:t>
            </a:r>
            <a:r>
              <a:rPr lang="de-DE" dirty="0" err="1"/>
              <a:t>React.createElement</a:t>
            </a:r>
            <a:r>
              <a:rPr lang="de-DE" dirty="0"/>
              <a:t>()</a:t>
            </a:r>
          </a:p>
          <a:p>
            <a:r>
              <a:rPr lang="de-DE" dirty="0"/>
              <a:t>HTML-Tags können direkt angegeben werden</a:t>
            </a:r>
          </a:p>
          <a:p>
            <a:r>
              <a:rPr lang="de-DE" dirty="0"/>
              <a:t>Wir können inline Styles und Content verändern</a:t>
            </a:r>
          </a:p>
          <a:p>
            <a:r>
              <a:rPr lang="de-DE" dirty="0" err="1"/>
              <a:t>React</a:t>
            </a:r>
            <a:r>
              <a:rPr lang="de-DE" dirty="0"/>
              <a:t>-Developer-Tools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4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642</Words>
  <Application>Microsoft Macintosh PowerPoint</Application>
  <PresentationFormat>Breitbild</PresentationFormat>
  <Paragraphs>133</Paragraphs>
  <Slides>24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Corbel</vt:lpstr>
      <vt:lpstr>Operator Mono Lig Medium</vt:lpstr>
      <vt:lpstr>Wingdings</vt:lpstr>
      <vt:lpstr>Parallax</vt:lpstr>
      <vt:lpstr>Let‘s build a WebApp!</vt:lpstr>
      <vt:lpstr>Zum mitmachen:</vt:lpstr>
      <vt:lpstr>Wer bin ich?</vt:lpstr>
      <vt:lpstr>Zahlen und Fakten</vt:lpstr>
      <vt:lpstr>Zahlen und Fakten</vt:lpstr>
      <vt:lpstr>Vorteile</vt:lpstr>
      <vt:lpstr>Rein in die Basics</vt:lpstr>
      <vt:lpstr>Praxis</vt:lpstr>
      <vt:lpstr>Praxis – Was haben wir gesehen?</vt:lpstr>
      <vt:lpstr>Praxis – Welche Probleme sehen wir?</vt:lpstr>
      <vt:lpstr>Praxis</vt:lpstr>
      <vt:lpstr>Praxis – Was haben wir gesehen?</vt:lpstr>
      <vt:lpstr>PowerPoint-Präsentation</vt:lpstr>
      <vt:lpstr>Raus aus den Basics</vt:lpstr>
      <vt:lpstr>Wie aktualisiere ich meine Komponente?</vt:lpstr>
      <vt:lpstr>LifeCycle Methoden</vt:lpstr>
      <vt:lpstr>Wie style ich meine Komponente?</vt:lpstr>
      <vt:lpstr>Typestyle</vt:lpstr>
      <vt:lpstr>Weitere Beispiele</vt:lpstr>
      <vt:lpstr>Wie ich das Flackern meiner Komponente?</vt:lpstr>
      <vt:lpstr>Wie hänge ich meine Komponente in eine Route?</vt:lpstr>
      <vt:lpstr>Wie übergebe ich Path-/Query-Parameter?</vt:lpstr>
      <vt:lpstr>PowerPoint-Präsentation</vt:lpstr>
      <vt:lpstr>Was muss ich googlen?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Ein Microsoft Office-Anwender</dc:creator>
  <cp:lastModifiedBy>Microsoft Office-Benutzer</cp:lastModifiedBy>
  <cp:revision>81</cp:revision>
  <dcterms:created xsi:type="dcterms:W3CDTF">2017-11-13T13:41:31Z</dcterms:created>
  <dcterms:modified xsi:type="dcterms:W3CDTF">2018-11-21T10:29:00Z</dcterms:modified>
</cp:coreProperties>
</file>